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58" r:id="rId3"/>
    <p:sldId id="261" r:id="rId4"/>
    <p:sldId id="277" r:id="rId5"/>
    <p:sldId id="265" r:id="rId6"/>
    <p:sldId id="259" r:id="rId7"/>
    <p:sldId id="268" r:id="rId8"/>
    <p:sldId id="262" r:id="rId9"/>
    <p:sldId id="270" r:id="rId10"/>
    <p:sldId id="271" r:id="rId11"/>
    <p:sldId id="280" r:id="rId12"/>
    <p:sldId id="269" r:id="rId13"/>
    <p:sldId id="284" r:id="rId14"/>
    <p:sldId id="273" r:id="rId15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17"/>
      <p:bold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Lexend Tera" panose="020B0604020202020204" charset="0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via Kiss" initials="FK" lastIdx="1" clrIdx="0">
    <p:extLst>
      <p:ext uri="{19B8F6BF-5375-455C-9EA6-DF929625EA0E}">
        <p15:presenceInfo xmlns:p15="http://schemas.microsoft.com/office/powerpoint/2012/main" userId="Flavia Kis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06B1BD-7D57-40F4-940D-5760F62FAC59}">
  <a:tblStyle styleId="{CC06B1BD-7D57-40F4-940D-5760F62FAC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91ee054a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91ee054a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c19e3165b_0_24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c19e3165b_0_24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c19e3165b_0_2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c19e3165b_0_2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02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c19e3165b_0_24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c19e3165b_0_24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c19e3165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c19e3165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c19e3165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c19e3165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a4786ec9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a4786ec9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c19e3165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c19e316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dc19e3165b_0_24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dc19e3165b_0_24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3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c19e316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c19e316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a4786ec9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a4786ec9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c19e3165b_0_24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c19e3165b_0_24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880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c19e3165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c19e3165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c19e3165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dc19e3165b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12801" y="18658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444626" y="25875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6587449" y="29670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2840434">
            <a:off x="234340" y="3806418"/>
            <a:ext cx="1970769" cy="180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5400000">
            <a:off x="-2607950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1140538" y="-1365637"/>
            <a:ext cx="5186524" cy="2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0800000">
            <a:off x="1280822" y="-9344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-1543050" y="-1171133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1463985">
            <a:off x="-985154" y="4164418"/>
            <a:ext cx="2898331" cy="204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933451" y="40756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4863484" y="33634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10800000">
            <a:off x="6476450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1967038">
            <a:off x="5862434" y="-1936487"/>
            <a:ext cx="3580056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799946">
            <a:off x="7419139" y="-472467"/>
            <a:ext cx="1970770" cy="18091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601850" y="1664143"/>
            <a:ext cx="5940300" cy="15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741325" y="3280993"/>
            <a:ext cx="56610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rot="10800000" flipH="1">
            <a:off x="4886325" y="4126466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>
            <a:off x="6081198" y="3781867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706695" flipH="1">
            <a:off x="-1308742" y="-517458"/>
            <a:ext cx="2672239" cy="236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2">
            <a:alphaModFix amt="80000"/>
          </a:blip>
          <a:srcRect t="18933" b="25362"/>
          <a:stretch/>
        </p:blipFill>
        <p:spPr>
          <a:xfrm>
            <a:off x="985725" y="-926850"/>
            <a:ext cx="4969349" cy="138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>
            <a:off x="833326" y="-1272450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1100433">
            <a:off x="-932709" y="-593379"/>
            <a:ext cx="3037641" cy="268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 flipH="1">
            <a:off x="6993676" y="24754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 flipH="1">
            <a:off x="6725501" y="31971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>
            <a:off x="6868324" y="35766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6757325" y="3886200"/>
            <a:ext cx="3551350" cy="30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1101224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C2702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"/>
          </p:nvPr>
        </p:nvSpPr>
        <p:spPr>
          <a:xfrm>
            <a:off x="1101224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title" idx="2"/>
          </p:nvPr>
        </p:nvSpPr>
        <p:spPr>
          <a:xfrm>
            <a:off x="3578997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7F59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3"/>
          </p:nvPr>
        </p:nvSpPr>
        <p:spPr>
          <a:xfrm>
            <a:off x="357899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 idx="4"/>
          </p:nvPr>
        </p:nvSpPr>
        <p:spPr>
          <a:xfrm>
            <a:off x="1101224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5"/>
          </p:nvPr>
        </p:nvSpPr>
        <p:spPr>
          <a:xfrm>
            <a:off x="1101224" y="3855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title" idx="6"/>
          </p:nvPr>
        </p:nvSpPr>
        <p:spPr>
          <a:xfrm>
            <a:off x="3578997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7"/>
          </p:nvPr>
        </p:nvSpPr>
        <p:spPr>
          <a:xfrm>
            <a:off x="3578997" y="3855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title" idx="8"/>
          </p:nvPr>
        </p:nvSpPr>
        <p:spPr>
          <a:xfrm>
            <a:off x="6056776" y="1835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E9C28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ubTitle" idx="9"/>
          </p:nvPr>
        </p:nvSpPr>
        <p:spPr>
          <a:xfrm>
            <a:off x="6056776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title" idx="13"/>
          </p:nvPr>
        </p:nvSpPr>
        <p:spPr>
          <a:xfrm>
            <a:off x="6056776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5B355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14"/>
          </p:nvPr>
        </p:nvSpPr>
        <p:spPr>
          <a:xfrm>
            <a:off x="6056776" y="3855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title" idx="15"/>
          </p:nvPr>
        </p:nvSpPr>
        <p:spPr>
          <a:xfrm>
            <a:off x="713225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rot="10800000" flipH="1">
            <a:off x="5335512" y="3453812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>
            <a:off x="6537575" y="34194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4534516" flipH="1">
            <a:off x="-894609" y="-702554"/>
            <a:ext cx="3037640" cy="2687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10799980" flipH="1">
            <a:off x="-937587" y="3061577"/>
            <a:ext cx="3486602" cy="308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00045" flipH="1">
            <a:off x="-21487" y="3410961"/>
            <a:ext cx="1679246" cy="154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7596" flipH="1">
            <a:off x="7376034" y="150882"/>
            <a:ext cx="3486602" cy="308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703">
            <a:off x="7662125" y="-181106"/>
            <a:ext cx="1108108" cy="143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-2607950" y="1586918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699924">
            <a:off x="-485671" y="3259705"/>
            <a:ext cx="1970772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3120295">
            <a:off x="-728466" y="3712862"/>
            <a:ext cx="3430260" cy="303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4329400" y="-1233875"/>
            <a:ext cx="3364675" cy="3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flipH="1">
            <a:off x="5776398" y="-1399733"/>
            <a:ext cx="4042127" cy="342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9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 flipH="1">
            <a:off x="-2264252" y="110862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5400000" flipH="1">
            <a:off x="-1996077" y="38692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-1529303" y="312251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3515098" y="-11011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>
            <a:off x="1160740" y="-845574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1026301" y="-87835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657380" flipH="1">
            <a:off x="7248180" y="2299868"/>
            <a:ext cx="1472660" cy="190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35755" y="2212975"/>
            <a:ext cx="4153201" cy="2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2">
            <a:alphaModFix amt="80000"/>
          </a:blip>
          <a:srcRect t="23671" b="23230"/>
          <a:stretch/>
        </p:blipFill>
        <p:spPr>
          <a:xfrm rot="-333217" flipH="1">
            <a:off x="825165" y="4075926"/>
            <a:ext cx="6762737" cy="17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6866039" y="2559129"/>
            <a:ext cx="3597128" cy="17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6612385" y="3159685"/>
            <a:ext cx="3239542" cy="27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-1012700" y="3852450"/>
            <a:ext cx="2736773" cy="25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038200" y="3763375"/>
            <a:ext cx="50676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3">
            <a:alphaModFix amt="80000"/>
          </a:blip>
          <a:srcRect t="25421" b="22356"/>
          <a:stretch/>
        </p:blipFill>
        <p:spPr>
          <a:xfrm rot="-10466783">
            <a:off x="919175" y="4397745"/>
            <a:ext cx="6762752" cy="1765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3"/>
          <p:cNvGrpSpPr/>
          <p:nvPr/>
        </p:nvGrpSpPr>
        <p:grpSpPr>
          <a:xfrm rot="10341414">
            <a:off x="-1721424" y="-1289765"/>
            <a:ext cx="5481653" cy="3174483"/>
            <a:chOff x="4122867" y="-1123966"/>
            <a:chExt cx="5481740" cy="3174534"/>
          </a:xfrm>
        </p:grpSpPr>
        <p:pic>
          <p:nvPicPr>
            <p:cNvPr id="32" name="Google Shape;32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928862" y="-49743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245660" y="-85240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424232">
              <a:off x="4345050" y="-888702"/>
              <a:ext cx="3943352" cy="1971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" name="Google Shape;35;p3"/>
          <p:cNvGrpSpPr/>
          <p:nvPr/>
        </p:nvGrpSpPr>
        <p:grpSpPr>
          <a:xfrm>
            <a:off x="3894267" y="-933466"/>
            <a:ext cx="5481740" cy="3174534"/>
            <a:chOff x="3970467" y="-1276366"/>
            <a:chExt cx="5481740" cy="3174534"/>
          </a:xfrm>
        </p:grpSpPr>
        <p:pic>
          <p:nvPicPr>
            <p:cNvPr id="36" name="Google Shape;36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776462" y="-64983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10375770" flipH="1">
              <a:off x="4093260" y="-1004809"/>
              <a:ext cx="4552951" cy="22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424232">
              <a:off x="4192650" y="-1041102"/>
              <a:ext cx="3943352" cy="1971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Google Shape;39;p3"/>
          <p:cNvGrpSpPr/>
          <p:nvPr/>
        </p:nvGrpSpPr>
        <p:grpSpPr>
          <a:xfrm>
            <a:off x="7602625" y="2772725"/>
            <a:ext cx="2554200" cy="5274650"/>
            <a:chOff x="7526425" y="2010725"/>
            <a:chExt cx="2554200" cy="5274650"/>
          </a:xfrm>
        </p:grpSpPr>
        <p:pic>
          <p:nvPicPr>
            <p:cNvPr id="40" name="Google Shape;40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400000" flipH="1">
              <a:off x="6665926" y="3148975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3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400000" flipH="1">
              <a:off x="6397751" y="3870675"/>
              <a:ext cx="4552950" cy="227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3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5400000">
              <a:off x="6540574" y="4250149"/>
              <a:ext cx="3943352" cy="19716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78347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9939727" flipH="1">
            <a:off x="6974182" y="-982031"/>
            <a:ext cx="3426812" cy="303193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5305500" y="3411300"/>
            <a:ext cx="30402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49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8088816" flipH="1">
            <a:off x="-767863" y="380741"/>
            <a:ext cx="1679242" cy="154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3352267" flipH="1">
            <a:off x="-1257708" y="-1555394"/>
            <a:ext cx="3050484" cy="280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3600006">
            <a:off x="8626981" y="16179"/>
            <a:ext cx="1472660" cy="190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82702" flipH="1">
            <a:off x="-1780127" y="3504201"/>
            <a:ext cx="6762752" cy="33813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700775" y="1985700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00775" y="779073"/>
            <a:ext cx="3947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40465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3600006">
            <a:off x="7249681" y="3286179"/>
            <a:ext cx="1472660" cy="190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342278" y="18658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074103" y="25875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 flipH="1">
            <a:off x="-1607329" y="29670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7386624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flipH="1">
            <a:off x="6424395" y="-1171133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3994597" y="404832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0800000" flipH="1">
            <a:off x="-1104328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-4938665" flipH="1">
            <a:off x="-519017" y="-1707886"/>
            <a:ext cx="3580056" cy="328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9000052" flipH="1">
            <a:off x="2726960" y="-1130835"/>
            <a:ext cx="1970770" cy="180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081950" y="1134515"/>
            <a:ext cx="4568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1081950" y="2272189"/>
            <a:ext cx="45687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741039" y="2670175"/>
            <a:ext cx="4153201" cy="2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333217" flipH="1">
            <a:off x="524923" y="3275601"/>
            <a:ext cx="6762752" cy="33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7644950" flipH="1">
            <a:off x="6156080" y="299227"/>
            <a:ext cx="1970768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1035996" flipH="1">
            <a:off x="6456614" y="-1365424"/>
            <a:ext cx="3580055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>
            <a:off x="6871322" y="3016329"/>
            <a:ext cx="3597128" cy="17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2180689">
            <a:off x="5596891" y="2497718"/>
            <a:ext cx="3089157" cy="283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10800000">
            <a:off x="6541469" y="3159685"/>
            <a:ext cx="3239542" cy="27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5400000">
            <a:off x="-2946261" y="774350"/>
            <a:ext cx="4144799" cy="30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657380">
            <a:off x="37393" y="2299868"/>
            <a:ext cx="1472660" cy="190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130722" y="2212975"/>
            <a:ext cx="4153201" cy="2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 rotWithShape="1">
          <a:blip r:embed="rId3">
            <a:alphaModFix amt="80000"/>
          </a:blip>
          <a:srcRect t="23671" b="23230"/>
          <a:stretch/>
        </p:blipFill>
        <p:spPr>
          <a:xfrm rot="333217">
            <a:off x="1170332" y="4075926"/>
            <a:ext cx="6762737" cy="17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9204347" flipH="1">
            <a:off x="7319288" y="737378"/>
            <a:ext cx="1970772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1035996" flipH="1">
            <a:off x="7010222" y="-1384474"/>
            <a:ext cx="3580055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 flipH="1">
            <a:off x="-1704932" y="2559129"/>
            <a:ext cx="3597128" cy="179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10800000" flipH="1">
            <a:off x="-1093693" y="3159685"/>
            <a:ext cx="3239542" cy="27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10800000" flipH="1">
            <a:off x="5184698" y="-1460297"/>
            <a:ext cx="3430257" cy="303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715500" y="1268413"/>
            <a:ext cx="7713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2191500" y="3134088"/>
            <a:ext cx="4761000" cy="7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1967038" flipH="1">
            <a:off x="-1016214" y="-2074062"/>
            <a:ext cx="3580056" cy="328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099943" flipH="1">
            <a:off x="-885836" y="-91464"/>
            <a:ext cx="1970768" cy="180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 flipH="1">
            <a:off x="1633838" y="-1341237"/>
            <a:ext cx="5186524" cy="2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 flipH="1">
            <a:off x="4017378" y="-11630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flipH="1">
            <a:off x="5776398" y="-1399733"/>
            <a:ext cx="4042127" cy="342038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>
            <a:spLocks noGrp="1"/>
          </p:cNvSpPr>
          <p:nvPr>
            <p:ph type="title" hasCustomPrompt="1"/>
          </p:nvPr>
        </p:nvSpPr>
        <p:spPr>
          <a:xfrm>
            <a:off x="708778" y="3137677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526650" y="3137677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3" hasCustomPrompt="1"/>
          </p:nvPr>
        </p:nvSpPr>
        <p:spPr>
          <a:xfrm>
            <a:off x="708778" y="1438575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3526650" y="1438575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ctrTitle" idx="5"/>
          </p:nvPr>
        </p:nvSpPr>
        <p:spPr>
          <a:xfrm>
            <a:off x="1035478" y="3515525"/>
            <a:ext cx="14373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708778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ctrTitle" idx="6"/>
          </p:nvPr>
        </p:nvSpPr>
        <p:spPr>
          <a:xfrm>
            <a:off x="3768300" y="3515525"/>
            <a:ext cx="16074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7"/>
          </p:nvPr>
        </p:nvSpPr>
        <p:spPr>
          <a:xfrm>
            <a:off x="3526650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ctrTitle" idx="8"/>
          </p:nvPr>
        </p:nvSpPr>
        <p:spPr>
          <a:xfrm>
            <a:off x="708778" y="1816425"/>
            <a:ext cx="20907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708778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ctrTitle" idx="13"/>
          </p:nvPr>
        </p:nvSpPr>
        <p:spPr>
          <a:xfrm>
            <a:off x="3338550" y="1816425"/>
            <a:ext cx="24669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3526650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 hasCustomPrompt="1"/>
          </p:nvPr>
        </p:nvSpPr>
        <p:spPr>
          <a:xfrm>
            <a:off x="6344522" y="3137677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6" hasCustomPrompt="1"/>
          </p:nvPr>
        </p:nvSpPr>
        <p:spPr>
          <a:xfrm>
            <a:off x="6344522" y="1438575"/>
            <a:ext cx="2090700" cy="3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ctrTitle" idx="17"/>
          </p:nvPr>
        </p:nvSpPr>
        <p:spPr>
          <a:xfrm>
            <a:off x="6770822" y="3515525"/>
            <a:ext cx="12381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8"/>
          </p:nvPr>
        </p:nvSpPr>
        <p:spPr>
          <a:xfrm>
            <a:off x="6344522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ctrTitle" idx="19"/>
          </p:nvPr>
        </p:nvSpPr>
        <p:spPr>
          <a:xfrm>
            <a:off x="6510722" y="1816425"/>
            <a:ext cx="17583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20"/>
          </p:nvPr>
        </p:nvSpPr>
        <p:spPr>
          <a:xfrm>
            <a:off x="6344522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3557400" y="30240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1226400" y="14351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-2840434" flipH="1">
            <a:off x="7024990" y="3730218"/>
            <a:ext cx="1970769" cy="180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416652" y="18658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5400000">
            <a:off x="-2148477" y="25875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 flipH="1">
            <a:off x="-1681703" y="2967049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0800000" flipH="1">
            <a:off x="3362698" y="4075675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1008340" y="3363450"/>
            <a:ext cx="2977275" cy="27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0800000" flipH="1">
            <a:off x="-1178701" y="312420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 amt="80000"/>
          </a:blip>
          <a:srcRect t="25421" b="22356"/>
          <a:stretch/>
        </p:blipFill>
        <p:spPr>
          <a:xfrm rot="-333217" flipH="1">
            <a:off x="1195650" y="-860055"/>
            <a:ext cx="6762752" cy="176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9699567">
            <a:off x="6891692" y="3175809"/>
            <a:ext cx="3037641" cy="268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664" r:id="rId10"/>
    <p:sldLayoutId id="2147483673" r:id="rId11"/>
    <p:sldLayoutId id="2147483675" r:id="rId12"/>
    <p:sldLayoutId id="2147483676" r:id="rId13"/>
    <p:sldLayoutId id="2147483677" r:id="rId14"/>
    <p:sldLayoutId id="2147483678" r:id="rId15"/>
    <p:sldLayoutId id="2147483681" r:id="rId16"/>
    <p:sldLayoutId id="214748368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ctrTitle"/>
          </p:nvPr>
        </p:nvSpPr>
        <p:spPr>
          <a:xfrm>
            <a:off x="1845952" y="1017351"/>
            <a:ext cx="5452095" cy="1105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UNIVERSITATEA DE VEST DIN TIMI</a:t>
            </a:r>
            <a:r>
              <a:rPr lang="ro-RO" sz="1200" dirty="0"/>
              <a:t>Ș</a:t>
            </a:r>
            <a:r>
              <a:rPr lang="en-US" sz="1200" dirty="0"/>
              <a:t>OARA FACULTATEA DE MATEMATIC</a:t>
            </a:r>
            <a:r>
              <a:rPr lang="ro-RO" sz="1200" dirty="0"/>
              <a:t>Ă</a:t>
            </a:r>
            <a:r>
              <a:rPr lang="en-US" sz="1200" dirty="0"/>
              <a:t> </a:t>
            </a:r>
            <a:r>
              <a:rPr lang="ro-RO" sz="1200" dirty="0"/>
              <a:t>Ș</a:t>
            </a:r>
            <a:r>
              <a:rPr lang="en-US" sz="1200" dirty="0"/>
              <a:t>I INFORMATIC</a:t>
            </a:r>
            <a:r>
              <a:rPr lang="ro-RO" sz="1200" dirty="0"/>
              <a:t>Ă</a:t>
            </a:r>
            <a:br>
              <a:rPr lang="ro-RO" sz="1200" dirty="0"/>
            </a:br>
            <a:r>
              <a:rPr lang="en-US" sz="1200" dirty="0"/>
              <a:t> PROGRAMUL DE STUDII DE LICEN</a:t>
            </a:r>
            <a:r>
              <a:rPr lang="ro-RO" sz="1200" dirty="0"/>
              <a:t>ȚĂ</a:t>
            </a:r>
            <a:r>
              <a:rPr lang="en-US" sz="1200" dirty="0"/>
              <a:t>: INFORMATIC</a:t>
            </a:r>
            <a:r>
              <a:rPr lang="ro-RO" sz="1200" dirty="0"/>
              <a:t>Ă </a:t>
            </a:r>
            <a:r>
              <a:rPr lang="en-US" sz="1200" dirty="0"/>
              <a:t>APLICAT</a:t>
            </a:r>
            <a:r>
              <a:rPr lang="ro-RO" sz="1200" dirty="0"/>
              <a:t>Ă</a:t>
            </a:r>
            <a:endParaRPr sz="2400"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1"/>
          </p:nvPr>
        </p:nvSpPr>
        <p:spPr>
          <a:xfrm>
            <a:off x="1509096" y="3237448"/>
            <a:ext cx="2641989" cy="1341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COORDONATOR: </a:t>
            </a:r>
            <a:endParaRPr lang="ro-R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Conf. Dr. Forti</a:t>
            </a:r>
            <a:r>
              <a:rPr lang="ro-RO" dirty="0"/>
              <a:t>ș</a:t>
            </a:r>
            <a:r>
              <a:rPr lang="pt-BR" dirty="0"/>
              <a:t> Teodor-Florin</a:t>
            </a:r>
            <a:endParaRPr dirty="0"/>
          </a:p>
        </p:txBody>
      </p:sp>
      <p:sp>
        <p:nvSpPr>
          <p:cNvPr id="4" name="Google Shape;307;p35">
            <a:extLst>
              <a:ext uri="{FF2B5EF4-FFF2-40B4-BE49-F238E27FC236}">
                <a16:creationId xmlns:a16="http://schemas.microsoft.com/office/drawing/2014/main" id="{0B6CFF36-CE3C-451F-8B42-E925ED6FAC19}"/>
              </a:ext>
            </a:extLst>
          </p:cNvPr>
          <p:cNvSpPr txBox="1">
            <a:spLocks/>
          </p:cNvSpPr>
          <p:nvPr/>
        </p:nvSpPr>
        <p:spPr>
          <a:xfrm>
            <a:off x="4992917" y="3245467"/>
            <a:ext cx="2641989" cy="134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o-RO" dirty="0"/>
              <a:t>ABSOLVENT</a:t>
            </a:r>
            <a:r>
              <a:rPr lang="pt-BR" dirty="0"/>
              <a:t>: </a:t>
            </a:r>
          </a:p>
          <a:p>
            <a:pPr marL="0" indent="0"/>
            <a:r>
              <a:rPr lang="en-US" dirty="0"/>
              <a:t>Kiss Flavia-Maria </a:t>
            </a:r>
            <a:endParaRPr lang="pt-BR" dirty="0"/>
          </a:p>
        </p:txBody>
      </p:sp>
      <p:sp>
        <p:nvSpPr>
          <p:cNvPr id="5" name="Google Shape;306;p35">
            <a:extLst>
              <a:ext uri="{FF2B5EF4-FFF2-40B4-BE49-F238E27FC236}">
                <a16:creationId xmlns:a16="http://schemas.microsoft.com/office/drawing/2014/main" id="{AAA679B2-B1C9-4E01-AB70-AB1982386376}"/>
              </a:ext>
            </a:extLst>
          </p:cNvPr>
          <p:cNvSpPr txBox="1">
            <a:spLocks/>
          </p:cNvSpPr>
          <p:nvPr/>
        </p:nvSpPr>
        <p:spPr>
          <a:xfrm>
            <a:off x="1671780" y="2019068"/>
            <a:ext cx="5800438" cy="110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3600" dirty="0"/>
              <a:t>PROACTIV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00545-05E4-48F2-A82F-D0FDB89D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91" y="0"/>
            <a:ext cx="1223818" cy="12238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348;p39">
            <a:extLst>
              <a:ext uri="{FF2B5EF4-FFF2-40B4-BE49-F238E27FC236}">
                <a16:creationId xmlns:a16="http://schemas.microsoft.com/office/drawing/2014/main" id="{1666073C-D750-42E1-AE2C-1D6C1218DE93}"/>
              </a:ext>
            </a:extLst>
          </p:cNvPr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204504" y="198522"/>
            <a:ext cx="637609" cy="5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58;p39">
            <a:extLst>
              <a:ext uri="{FF2B5EF4-FFF2-40B4-BE49-F238E27FC236}">
                <a16:creationId xmlns:a16="http://schemas.microsoft.com/office/drawing/2014/main" id="{3339ECD9-5AFA-43E3-BE53-B2FE90A83E28}"/>
              </a:ext>
            </a:extLst>
          </p:cNvPr>
          <p:cNvSpPr txBox="1"/>
          <p:nvPr/>
        </p:nvSpPr>
        <p:spPr>
          <a:xfrm>
            <a:off x="363855" y="305300"/>
            <a:ext cx="318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rPr>
              <a:t>3</a:t>
            </a:r>
            <a:endParaRPr sz="1800" dirty="0">
              <a:solidFill>
                <a:schemeClr val="l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15" name="Google Shape;351;p39">
            <a:extLst>
              <a:ext uri="{FF2B5EF4-FFF2-40B4-BE49-F238E27FC236}">
                <a16:creationId xmlns:a16="http://schemas.microsoft.com/office/drawing/2014/main" id="{71C2CF44-3C32-46D6-AA49-5E7F0D3E7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96102" y="468361"/>
            <a:ext cx="35771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Structura</a:t>
            </a:r>
            <a:br>
              <a:rPr lang="en-US" sz="2000" dirty="0"/>
            </a:br>
            <a:r>
              <a:rPr lang="en-US" sz="2000" dirty="0" err="1"/>
              <a:t>bazei</a:t>
            </a:r>
            <a:r>
              <a:rPr lang="en-US" sz="2000" dirty="0"/>
              <a:t> de date</a:t>
            </a:r>
            <a:endParaRPr lang="ro-RO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05D37-3F04-48E4-83BD-B17C3650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133" y="1265900"/>
            <a:ext cx="5436590" cy="39572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"/>
          <p:cNvSpPr txBox="1">
            <a:spLocks noGrp="1"/>
          </p:cNvSpPr>
          <p:nvPr>
            <p:ph type="title"/>
          </p:nvPr>
        </p:nvSpPr>
        <p:spPr>
          <a:xfrm>
            <a:off x="189221" y="43249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05. DEMO-UL APLICAȚIEI</a:t>
            </a:r>
            <a:endParaRPr dirty="0"/>
          </a:p>
        </p:txBody>
      </p:sp>
      <p:pic>
        <p:nvPicPr>
          <p:cNvPr id="712" name="Google Shape;712;p5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97910" flipH="1">
            <a:off x="5877369" y="1264009"/>
            <a:ext cx="2127365" cy="188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5757958" y="1649160"/>
            <a:ext cx="1849426" cy="169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94695">
            <a:off x="6860776" y="1147012"/>
            <a:ext cx="906977" cy="11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674050">
            <a:off x="-475214" y="1451814"/>
            <a:ext cx="4042129" cy="3420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59"/>
          <p:cNvGrpSpPr/>
          <p:nvPr/>
        </p:nvGrpSpPr>
        <p:grpSpPr>
          <a:xfrm>
            <a:off x="1009633" y="1435939"/>
            <a:ext cx="3791074" cy="2934706"/>
            <a:chOff x="997000" y="1172775"/>
            <a:chExt cx="3497301" cy="2707294"/>
          </a:xfrm>
        </p:grpSpPr>
        <p:sp>
          <p:nvSpPr>
            <p:cNvPr id="717" name="Google Shape;717;p59"/>
            <p:cNvSpPr/>
            <p:nvPr/>
          </p:nvSpPr>
          <p:spPr>
            <a:xfrm>
              <a:off x="997000" y="1172775"/>
              <a:ext cx="3497301" cy="236248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2356333" y="3526477"/>
              <a:ext cx="787116" cy="222136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2042650" y="3732469"/>
              <a:ext cx="1414500" cy="147600"/>
            </a:xfrm>
            <a:prstGeom prst="roundRect">
              <a:avLst>
                <a:gd name="adj" fmla="val 19359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1" name="Google Shape;721;p59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2774019" y="3734588"/>
            <a:ext cx="262298" cy="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AD6B1-3EB4-4E2E-98AD-F7FDEACC09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08" r="10217"/>
          <a:stretch/>
        </p:blipFill>
        <p:spPr>
          <a:xfrm>
            <a:off x="1144466" y="1627085"/>
            <a:ext cx="3538820" cy="214788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F46E7565-4206-4939-BDA7-BAE3F8BD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5942" y="3411302"/>
            <a:ext cx="3040200" cy="1039800"/>
          </a:xfrm>
        </p:spPr>
        <p:txBody>
          <a:bodyPr/>
          <a:lstStyle/>
          <a:p>
            <a:r>
              <a:rPr lang="ro-RO" dirty="0"/>
              <a:t>Mai departe, </a:t>
            </a:r>
          </a:p>
          <a:p>
            <a:r>
              <a:rPr lang="ro-RO" dirty="0"/>
              <a:t>      aș dori să prezint un scurt   demo al aplicației mele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49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06. CONCLUZII</a:t>
            </a:r>
            <a:endParaRPr dirty="0"/>
          </a:p>
        </p:txBody>
      </p:sp>
      <p:sp>
        <p:nvSpPr>
          <p:cNvPr id="465" name="Google Shape;465;p48"/>
          <p:cNvSpPr txBox="1"/>
          <p:nvPr/>
        </p:nvSpPr>
        <p:spPr>
          <a:xfrm>
            <a:off x="-158044" y="1414335"/>
            <a:ext cx="2783657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sz="2000" dirty="0">
                <a:solidFill>
                  <a:schemeClr val="lt2"/>
                </a:solidFill>
                <a:latin typeface="Lexend Tera"/>
                <a:ea typeface="Lexend Tera"/>
                <a:cs typeface="Lexend Tera"/>
                <a:sym typeface="Lexend Tera"/>
              </a:rPr>
              <a:t>PASIUNE</a:t>
            </a:r>
            <a:endParaRPr sz="2000" dirty="0">
              <a:solidFill>
                <a:schemeClr val="lt2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0" y="3575335"/>
            <a:ext cx="2625613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exend Tera"/>
                <a:ea typeface="Lexend Tera"/>
                <a:cs typeface="Lexend Tera"/>
                <a:sym typeface="Lexend Tera"/>
              </a:rPr>
              <a:t>EXPERIENȚĂ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solidFill>
                <a:schemeClr val="accen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6518387" y="1414324"/>
            <a:ext cx="2433701" cy="70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rPr>
              <a:t>PROACTIVITATE</a:t>
            </a:r>
            <a:endParaRPr dirty="0">
              <a:solidFill>
                <a:schemeClr val="accent4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575733" y="2494835"/>
            <a:ext cx="204988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Lexend Tera"/>
                <a:ea typeface="Lexend Tera"/>
                <a:cs typeface="Lexend Tera"/>
                <a:sym typeface="Lexend Tera"/>
              </a:rPr>
              <a:t>PROGRAMARE WEB</a:t>
            </a:r>
            <a:endParaRPr dirty="0">
              <a:solidFill>
                <a:schemeClr val="accent3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6518388" y="3572300"/>
            <a:ext cx="2625612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sz="1800" dirty="0">
                <a:solidFill>
                  <a:schemeClr val="accent2"/>
                </a:solidFill>
                <a:latin typeface="Lexend Tera"/>
                <a:ea typeface="Lexend Tera"/>
                <a:cs typeface="Lexend Tera"/>
                <a:sym typeface="Lexend Tera"/>
              </a:rPr>
              <a:t>CUNOȘTIINȚE</a:t>
            </a:r>
            <a:endParaRPr sz="2000" dirty="0">
              <a:solidFill>
                <a:schemeClr val="accent2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6518388" y="2493312"/>
            <a:ext cx="1899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rPr>
              <a:t>REZOLVAREA ERORILOR</a:t>
            </a:r>
            <a:endParaRPr dirty="0">
              <a:solidFill>
                <a:schemeClr val="dk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grpSp>
        <p:nvGrpSpPr>
          <p:cNvPr id="477" name="Google Shape;477;p48"/>
          <p:cNvGrpSpPr/>
          <p:nvPr/>
        </p:nvGrpSpPr>
        <p:grpSpPr>
          <a:xfrm>
            <a:off x="2625613" y="1039498"/>
            <a:ext cx="3892775" cy="3787024"/>
            <a:chOff x="2625613" y="1039498"/>
            <a:chExt cx="3892775" cy="3787024"/>
          </a:xfrm>
        </p:grpSpPr>
        <p:pic>
          <p:nvPicPr>
            <p:cNvPr id="478" name="Google Shape;478;p48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-4801069">
              <a:off x="4495292" y="197022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4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-4801069">
              <a:off x="3176521" y="1752515"/>
              <a:ext cx="1483376" cy="229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8"/>
            <p:cNvPicPr preferRelativeResize="0"/>
            <p:nvPr/>
          </p:nvPicPr>
          <p:blipFill>
            <a:blip r:embed="rId5">
              <a:alphaModFix amt="74000"/>
            </a:blip>
            <a:stretch>
              <a:fillRect/>
            </a:stretch>
          </p:blipFill>
          <p:spPr>
            <a:xfrm rot="-8179617">
              <a:off x="3068714" y="2379233"/>
              <a:ext cx="1993290" cy="1829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8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-2751565">
              <a:off x="3837089" y="2559276"/>
              <a:ext cx="1993283" cy="1829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48"/>
            <p:cNvPicPr preferRelativeResize="0"/>
            <p:nvPr/>
          </p:nvPicPr>
          <p:blipFill>
            <a:blip r:embed="rId7">
              <a:alphaModFix amt="80000"/>
            </a:blip>
            <a:stretch>
              <a:fillRect/>
            </a:stretch>
          </p:blipFill>
          <p:spPr>
            <a:xfrm rot="2399202">
              <a:off x="3990273" y="1578092"/>
              <a:ext cx="1993288" cy="182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48"/>
            <p:cNvPicPr preferRelativeResize="0"/>
            <p:nvPr/>
          </p:nvPicPr>
          <p:blipFill>
            <a:blip r:embed="rId8">
              <a:alphaModFix amt="74000"/>
            </a:blip>
            <a:stretch>
              <a:fillRect/>
            </a:stretch>
          </p:blipFill>
          <p:spPr>
            <a:xfrm rot="7827259">
              <a:off x="3176779" y="1476599"/>
              <a:ext cx="1993287" cy="18297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4" name="Google Shape;484;p48"/>
            <p:cNvCxnSpPr/>
            <p:nvPr/>
          </p:nvCxnSpPr>
          <p:spPr>
            <a:xfrm>
              <a:off x="2625613" y="1653585"/>
              <a:ext cx="1071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5" name="Google Shape;485;p48"/>
            <p:cNvCxnSpPr/>
            <p:nvPr/>
          </p:nvCxnSpPr>
          <p:spPr>
            <a:xfrm>
              <a:off x="2625613" y="2734085"/>
              <a:ext cx="375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6" name="Google Shape;486;p48"/>
            <p:cNvCxnSpPr/>
            <p:nvPr/>
          </p:nvCxnSpPr>
          <p:spPr>
            <a:xfrm>
              <a:off x="2625613" y="3814585"/>
              <a:ext cx="81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7" name="Google Shape;487;p48"/>
            <p:cNvCxnSpPr/>
            <p:nvPr/>
          </p:nvCxnSpPr>
          <p:spPr>
            <a:xfrm rot="10800000">
              <a:off x="5420988" y="1653575"/>
              <a:ext cx="109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8" name="Google Shape;488;p48"/>
            <p:cNvCxnSpPr/>
            <p:nvPr/>
          </p:nvCxnSpPr>
          <p:spPr>
            <a:xfrm rot="10800000">
              <a:off x="6182988" y="2732562"/>
              <a:ext cx="335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489" name="Google Shape;489;p48"/>
            <p:cNvCxnSpPr/>
            <p:nvPr/>
          </p:nvCxnSpPr>
          <p:spPr>
            <a:xfrm rot="10800000">
              <a:off x="5668488" y="3811550"/>
              <a:ext cx="849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3557400" y="30240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ro-RO" dirty="0"/>
              <a:t> </a:t>
            </a:r>
            <a:r>
              <a:rPr lang="en-US" dirty="0"/>
              <a:t>Radu </a:t>
            </a:r>
            <a:r>
              <a:rPr lang="en-US" dirty="0" err="1"/>
              <a:t>Herjeu</a:t>
            </a:r>
            <a:endParaRPr dirty="0"/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1"/>
          </p:nvPr>
        </p:nvSpPr>
        <p:spPr>
          <a:xfrm>
            <a:off x="1226399" y="1435113"/>
            <a:ext cx="6811289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Oamenii</a:t>
            </a:r>
            <a:r>
              <a:rPr lang="en-US" dirty="0"/>
              <a:t> </a:t>
            </a:r>
            <a:r>
              <a:rPr lang="en-US" dirty="0" err="1"/>
              <a:t>seamănă</a:t>
            </a:r>
            <a:r>
              <a:rPr lang="en-US" dirty="0"/>
              <a:t> cu </a:t>
            </a:r>
            <a:r>
              <a:rPr lang="en-US" dirty="0" err="1"/>
              <a:t>stâlpii</a:t>
            </a:r>
            <a:r>
              <a:rPr lang="en-US" dirty="0"/>
              <a:t> de pe </a:t>
            </a:r>
            <a:r>
              <a:rPr lang="en-US" dirty="0" err="1"/>
              <a:t>marginea</a:t>
            </a:r>
            <a:r>
              <a:rPr lang="en-US" dirty="0"/>
              <a:t> </a:t>
            </a:r>
            <a:r>
              <a:rPr lang="en-US" dirty="0" err="1"/>
              <a:t>drumului</a:t>
            </a:r>
            <a:r>
              <a:rPr lang="en-US" dirty="0"/>
              <a:t>. Nu </a:t>
            </a:r>
            <a:r>
              <a:rPr lang="en-US" dirty="0" err="1"/>
              <a:t>luminează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sunt </a:t>
            </a:r>
            <a:r>
              <a:rPr lang="en-US" dirty="0" err="1"/>
              <a:t>legați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>
            <a:spLocks noGrp="1"/>
          </p:cNvSpPr>
          <p:nvPr>
            <p:ph type="title"/>
          </p:nvPr>
        </p:nvSpPr>
        <p:spPr>
          <a:xfrm>
            <a:off x="140465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MUL</a:t>
            </a:r>
            <a:r>
              <a:rPr lang="ro-RO" sz="4800" dirty="0"/>
              <a:t>ȚUMESC PENTRU ATENȚIE!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ctrTitle" idx="5"/>
          </p:nvPr>
        </p:nvSpPr>
        <p:spPr>
          <a:xfrm>
            <a:off x="515257" y="3515525"/>
            <a:ext cx="2569029" cy="468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/>
              <a:t>FUNCȚIONALITATE</a:t>
            </a:r>
            <a:endParaRPr sz="1400" dirty="0"/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708778" y="3137677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2"/>
          </p:nvPr>
        </p:nvSpPr>
        <p:spPr>
          <a:xfrm>
            <a:off x="3526650" y="3137677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title" idx="3"/>
          </p:nvPr>
        </p:nvSpPr>
        <p:spPr>
          <a:xfrm>
            <a:off x="708778" y="1467151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2" name="Google Shape;322;p37"/>
          <p:cNvSpPr txBox="1">
            <a:spLocks noGrp="1"/>
          </p:cNvSpPr>
          <p:nvPr>
            <p:ph type="title" idx="4"/>
          </p:nvPr>
        </p:nvSpPr>
        <p:spPr>
          <a:xfrm>
            <a:off x="3526650" y="1438575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708778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-----------------</a:t>
            </a:r>
            <a:endParaRPr dirty="0"/>
          </a:p>
        </p:txBody>
      </p:sp>
      <p:sp>
        <p:nvSpPr>
          <p:cNvPr id="324" name="Google Shape;324;p37"/>
          <p:cNvSpPr txBox="1">
            <a:spLocks noGrp="1"/>
          </p:cNvSpPr>
          <p:nvPr>
            <p:ph type="ctrTitle" idx="6"/>
          </p:nvPr>
        </p:nvSpPr>
        <p:spPr>
          <a:xfrm>
            <a:off x="3714750" y="3515525"/>
            <a:ext cx="20907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DEMO-UL APLICAȚIEI</a:t>
            </a:r>
            <a:endParaRPr dirty="0"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7"/>
          </p:nvPr>
        </p:nvSpPr>
        <p:spPr>
          <a:xfrm>
            <a:off x="3526650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---------------</a:t>
            </a:r>
            <a:endParaRPr dirty="0"/>
          </a:p>
        </p:txBody>
      </p:sp>
      <p:sp>
        <p:nvSpPr>
          <p:cNvPr id="326" name="Google Shape;326;p37"/>
          <p:cNvSpPr txBox="1">
            <a:spLocks noGrp="1"/>
          </p:cNvSpPr>
          <p:nvPr>
            <p:ph type="ctrTitle" idx="8"/>
          </p:nvPr>
        </p:nvSpPr>
        <p:spPr>
          <a:xfrm>
            <a:off x="708778" y="1816425"/>
            <a:ext cx="2256900" cy="481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INTRODUCERE</a:t>
            </a:r>
            <a:endParaRPr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9"/>
          </p:nvPr>
        </p:nvSpPr>
        <p:spPr>
          <a:xfrm>
            <a:off x="791878" y="230682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---------------</a:t>
            </a:r>
            <a:endParaRPr dirty="0"/>
          </a:p>
        </p:txBody>
      </p:sp>
      <p:sp>
        <p:nvSpPr>
          <p:cNvPr id="328" name="Google Shape;328;p37"/>
          <p:cNvSpPr txBox="1">
            <a:spLocks noGrp="1"/>
          </p:cNvSpPr>
          <p:nvPr>
            <p:ph type="ctrTitle" idx="13"/>
          </p:nvPr>
        </p:nvSpPr>
        <p:spPr>
          <a:xfrm>
            <a:off x="3338550" y="1816425"/>
            <a:ext cx="24669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TEHNOLOGII UTILIZATE</a:t>
            </a:r>
            <a:endParaRPr dirty="0"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14"/>
          </p:nvPr>
        </p:nvSpPr>
        <p:spPr>
          <a:xfrm>
            <a:off x="3526650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</a:t>
            </a:r>
            <a:endParaRPr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title" idx="15"/>
          </p:nvPr>
        </p:nvSpPr>
        <p:spPr>
          <a:xfrm>
            <a:off x="6344522" y="3137677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16"/>
          </p:nvPr>
        </p:nvSpPr>
        <p:spPr>
          <a:xfrm>
            <a:off x="6344522" y="1438575"/>
            <a:ext cx="2090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2" name="Google Shape;332;p37"/>
          <p:cNvSpPr txBox="1">
            <a:spLocks noGrp="1"/>
          </p:cNvSpPr>
          <p:nvPr>
            <p:ph type="ctrTitle" idx="17"/>
          </p:nvPr>
        </p:nvSpPr>
        <p:spPr>
          <a:xfrm>
            <a:off x="6510722" y="3537892"/>
            <a:ext cx="1924500" cy="445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sp>
        <p:nvSpPr>
          <p:cNvPr id="333" name="Google Shape;333;p37"/>
          <p:cNvSpPr txBox="1">
            <a:spLocks noGrp="1"/>
          </p:cNvSpPr>
          <p:nvPr>
            <p:ph type="subTitle" idx="18"/>
          </p:nvPr>
        </p:nvSpPr>
        <p:spPr>
          <a:xfrm>
            <a:off x="6344522" y="4063076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ctrTitle" idx="19"/>
          </p:nvPr>
        </p:nvSpPr>
        <p:spPr>
          <a:xfrm>
            <a:off x="6449522" y="1816425"/>
            <a:ext cx="19857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STRUCTURA IERARHICĂ</a:t>
            </a:r>
            <a:endParaRPr dirty="0"/>
          </a:p>
        </p:txBody>
      </p:sp>
      <p:sp>
        <p:nvSpPr>
          <p:cNvPr id="335" name="Google Shape;335;p37"/>
          <p:cNvSpPr txBox="1">
            <a:spLocks noGrp="1"/>
          </p:cNvSpPr>
          <p:nvPr>
            <p:ph type="subTitle" idx="20"/>
          </p:nvPr>
        </p:nvSpPr>
        <p:spPr>
          <a:xfrm>
            <a:off x="6344522" y="2363975"/>
            <a:ext cx="20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----------------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>
            <a:spLocks noGrp="1"/>
          </p:cNvSpPr>
          <p:nvPr>
            <p:ph type="body" idx="1"/>
          </p:nvPr>
        </p:nvSpPr>
        <p:spPr>
          <a:xfrm>
            <a:off x="703701" y="1834729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o-RO" sz="1800" dirty="0"/>
              <a:t>Proactiv este o platformă web axată pe tema voluntariatului.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ro-RO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o-RO" sz="1800" dirty="0"/>
              <a:t>Aceasta permite atât conturi pentru voluntari, cât și conturi pentru organizații sau firme.</a:t>
            </a:r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703701" y="879051"/>
            <a:ext cx="4390813" cy="73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01. INTRODUCERE</a:t>
            </a:r>
            <a:endParaRPr sz="2400" dirty="0"/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 rot="-5272735">
            <a:off x="4342184" y="285750"/>
            <a:ext cx="560313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2215003" flipH="1">
            <a:off x="5338768" y="-1108223"/>
            <a:ext cx="4633664" cy="409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1507896">
            <a:off x="4629606" y="224755"/>
            <a:ext cx="1472660" cy="190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23D9F-077C-4192-967B-069CDA559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515" y="2759819"/>
            <a:ext cx="1311438" cy="131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760B8-ACDD-445C-8229-1336701FA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581" y="1846731"/>
            <a:ext cx="3758712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56"/>
          <p:cNvGrpSpPr/>
          <p:nvPr/>
        </p:nvGrpSpPr>
        <p:grpSpPr>
          <a:xfrm>
            <a:off x="1027289" y="378349"/>
            <a:ext cx="8756703" cy="5198361"/>
            <a:chOff x="233350" y="949250"/>
            <a:chExt cx="7137300" cy="3802300"/>
          </a:xfrm>
        </p:grpSpPr>
        <p:sp>
          <p:nvSpPr>
            <p:cNvPr id="626" name="Google Shape;626;p5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56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PUBLICUL ȚINTĂ</a:t>
            </a:r>
            <a:endParaRPr dirty="0"/>
          </a:p>
        </p:txBody>
      </p:sp>
      <p:sp>
        <p:nvSpPr>
          <p:cNvPr id="680" name="Google Shape;680;p56"/>
          <p:cNvSpPr txBox="1"/>
          <p:nvPr/>
        </p:nvSpPr>
        <p:spPr>
          <a:xfrm>
            <a:off x="837442" y="3028926"/>
            <a:ext cx="18990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sz="2000" dirty="0">
                <a:solidFill>
                  <a:schemeClr val="accent3"/>
                </a:solidFill>
                <a:latin typeface="Lexend Tera"/>
                <a:ea typeface="Lexend Tera"/>
                <a:cs typeface="Lexend Tera"/>
                <a:sym typeface="Lexend Tera"/>
              </a:rPr>
              <a:t>România</a:t>
            </a:r>
            <a:endParaRPr sz="2000" dirty="0">
              <a:solidFill>
                <a:schemeClr val="accent3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681" name="Google Shape;681;p56"/>
          <p:cNvSpPr txBox="1"/>
          <p:nvPr/>
        </p:nvSpPr>
        <p:spPr>
          <a:xfrm>
            <a:off x="883511" y="3464493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Această platformă este făcută de către un român, pentru români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56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 rot="5400000">
            <a:off x="5382739" y="1524521"/>
            <a:ext cx="358745" cy="339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56"/>
          <p:cNvGrpSpPr/>
          <p:nvPr/>
        </p:nvGrpSpPr>
        <p:grpSpPr>
          <a:xfrm>
            <a:off x="-51059" y="3100369"/>
            <a:ext cx="995653" cy="942909"/>
            <a:chOff x="1396150" y="1257301"/>
            <a:chExt cx="1151576" cy="1090573"/>
          </a:xfrm>
        </p:grpSpPr>
        <p:pic>
          <p:nvPicPr>
            <p:cNvPr id="685" name="Google Shape;685;p56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rot="9539549" flipH="1">
              <a:off x="1511569" y="1395267"/>
              <a:ext cx="920739" cy="814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56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1717425" y="1304552"/>
              <a:ext cx="753715" cy="6919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6645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>
            <a:spLocks noGrp="1"/>
          </p:cNvSpPr>
          <p:nvPr>
            <p:ph type="title" idx="15"/>
          </p:nvPr>
        </p:nvSpPr>
        <p:spPr>
          <a:xfrm>
            <a:off x="713225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02. TEHNOLOGII UTILIZATE</a:t>
            </a:r>
          </a:p>
        </p:txBody>
      </p:sp>
      <p:sp>
        <p:nvSpPr>
          <p:cNvPr id="398" name="Google Shape;398;p44"/>
          <p:cNvSpPr txBox="1">
            <a:spLocks noGrp="1"/>
          </p:cNvSpPr>
          <p:nvPr>
            <p:ph type="title"/>
          </p:nvPr>
        </p:nvSpPr>
        <p:spPr>
          <a:xfrm>
            <a:off x="1101224" y="2111022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HTML</a:t>
            </a:r>
            <a:endParaRPr dirty="0"/>
          </a:p>
        </p:txBody>
      </p:sp>
      <p:sp>
        <p:nvSpPr>
          <p:cNvPr id="400" name="Google Shape;400;p44"/>
          <p:cNvSpPr txBox="1">
            <a:spLocks noGrp="1"/>
          </p:cNvSpPr>
          <p:nvPr>
            <p:ph type="title" idx="2"/>
          </p:nvPr>
        </p:nvSpPr>
        <p:spPr>
          <a:xfrm>
            <a:off x="3578997" y="2111022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CSS</a:t>
            </a:r>
            <a:endParaRPr dirty="0"/>
          </a:p>
        </p:txBody>
      </p:sp>
      <p:sp>
        <p:nvSpPr>
          <p:cNvPr id="402" name="Google Shape;402;p44"/>
          <p:cNvSpPr txBox="1">
            <a:spLocks noGrp="1"/>
          </p:cNvSpPr>
          <p:nvPr>
            <p:ph type="title" idx="4"/>
          </p:nvPr>
        </p:nvSpPr>
        <p:spPr>
          <a:xfrm>
            <a:off x="1101224" y="3696822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PHP</a:t>
            </a:r>
            <a:endParaRPr dirty="0"/>
          </a:p>
        </p:txBody>
      </p:sp>
      <p:sp>
        <p:nvSpPr>
          <p:cNvPr id="403" name="Google Shape;403;p44"/>
          <p:cNvSpPr txBox="1">
            <a:spLocks noGrp="1"/>
          </p:cNvSpPr>
          <p:nvPr>
            <p:ph type="title" idx="6"/>
          </p:nvPr>
        </p:nvSpPr>
        <p:spPr>
          <a:xfrm>
            <a:off x="3396343" y="3696822"/>
            <a:ext cx="244928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JAVASCRIPT</a:t>
            </a:r>
            <a:endParaRPr dirty="0"/>
          </a:p>
        </p:txBody>
      </p:sp>
      <p:sp>
        <p:nvSpPr>
          <p:cNvPr id="405" name="Google Shape;405;p44"/>
          <p:cNvSpPr txBox="1">
            <a:spLocks noGrp="1"/>
          </p:cNvSpPr>
          <p:nvPr>
            <p:ph type="title" idx="8"/>
          </p:nvPr>
        </p:nvSpPr>
        <p:spPr>
          <a:xfrm>
            <a:off x="5845629" y="2111022"/>
            <a:ext cx="237308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BOOTSTRAP</a:t>
            </a:r>
            <a:endParaRPr dirty="0"/>
          </a:p>
        </p:txBody>
      </p:sp>
      <p:sp>
        <p:nvSpPr>
          <p:cNvPr id="407" name="Google Shape;407;p44"/>
          <p:cNvSpPr txBox="1">
            <a:spLocks noGrp="1"/>
          </p:cNvSpPr>
          <p:nvPr>
            <p:ph type="title" idx="13"/>
          </p:nvPr>
        </p:nvSpPr>
        <p:spPr>
          <a:xfrm>
            <a:off x="6056776" y="3696822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rgbClr val="5B3554"/>
                </a:solidFill>
              </a:rPr>
              <a:t>JQUERY</a:t>
            </a:r>
            <a:endParaRPr dirty="0">
              <a:solidFill>
                <a:srgbClr val="5B3554"/>
              </a:solidFill>
            </a:endParaRPr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038" y="3192644"/>
            <a:ext cx="910275" cy="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95178">
            <a:off x="6731187" y="1361638"/>
            <a:ext cx="637074" cy="112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638" y="3118878"/>
            <a:ext cx="566182" cy="7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2689" y="3327162"/>
            <a:ext cx="458527" cy="4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8862" y="1671239"/>
            <a:ext cx="566175" cy="50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0625" y="1626113"/>
            <a:ext cx="566175" cy="51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A84829-9A9F-4A40-A6BA-BFF75960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318407"/>
            <a:ext cx="4876118" cy="3574279"/>
          </a:xfrm>
          <a:prstGeom prst="rect">
            <a:avLst/>
          </a:prstGeom>
        </p:spPr>
      </p:pic>
      <p:sp>
        <p:nvSpPr>
          <p:cNvPr id="11" name="Google Shape;368;p40">
            <a:extLst>
              <a:ext uri="{FF2B5EF4-FFF2-40B4-BE49-F238E27FC236}">
                <a16:creationId xmlns:a16="http://schemas.microsoft.com/office/drawing/2014/main" id="{7E5B1D32-D8BA-4015-8B1A-94969965B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8985" y="1740339"/>
            <a:ext cx="3947700" cy="73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03.</a:t>
            </a:r>
            <a:br>
              <a:rPr lang="ro-RO" sz="2400" dirty="0"/>
            </a:br>
            <a:r>
              <a:rPr lang="ro-RO" sz="2400" dirty="0"/>
              <a:t>STRUCTURA IERARHICĂ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3">
            <a:off x="2994825" y="22786"/>
            <a:ext cx="3097400" cy="27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dirty="0"/>
              <a:t>FUNCȚIONALITATE</a:t>
            </a:r>
            <a:endParaRPr dirty="0"/>
          </a:p>
        </p:txBody>
      </p:sp>
      <p:sp>
        <p:nvSpPr>
          <p:cNvPr id="456" name="Google Shape;456;p47"/>
          <p:cNvSpPr txBox="1">
            <a:spLocks noGrp="1"/>
          </p:cNvSpPr>
          <p:nvPr>
            <p:ph type="subTitle" idx="1"/>
          </p:nvPr>
        </p:nvSpPr>
        <p:spPr>
          <a:xfrm>
            <a:off x="2038200" y="3763375"/>
            <a:ext cx="50676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955167">
            <a:off x="3935993" y="-111492"/>
            <a:ext cx="3037641" cy="268760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 txBox="1">
            <a:spLocks noGrp="1"/>
          </p:cNvSpPr>
          <p:nvPr>
            <p:ph type="title" idx="2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4</a:t>
            </a:r>
            <a:endParaRPr dirty="0"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5400000" flipH="1">
            <a:off x="1646171" y="-176416"/>
            <a:ext cx="3239542" cy="2741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5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E10C3D-4F2E-48D2-8E00-457FCA3CA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52" y="0"/>
            <a:ext cx="5725783" cy="5143500"/>
          </a:xfrm>
          <a:prstGeom prst="rect">
            <a:avLst/>
          </a:prstGeom>
        </p:spPr>
      </p:pic>
      <p:pic>
        <p:nvPicPr>
          <p:cNvPr id="12" name="Google Shape;349;p39">
            <a:extLst>
              <a:ext uri="{FF2B5EF4-FFF2-40B4-BE49-F238E27FC236}">
                <a16:creationId xmlns:a16="http://schemas.microsoft.com/office/drawing/2014/main" id="{4CCB11CB-ED65-4136-8910-43EEB45570C0}"/>
              </a:ext>
            </a:extLst>
          </p:cNvPr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738265" y="1014305"/>
            <a:ext cx="637609" cy="5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1;p39">
            <a:extLst>
              <a:ext uri="{FF2B5EF4-FFF2-40B4-BE49-F238E27FC236}">
                <a16:creationId xmlns:a16="http://schemas.microsoft.com/office/drawing/2014/main" id="{50129F60-7459-4037-8585-2C6808ACB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6803" y="1046477"/>
            <a:ext cx="348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Diagrama </a:t>
            </a:r>
            <a:br>
              <a:rPr lang="ro-RO" dirty="0"/>
            </a:br>
            <a:r>
              <a:rPr lang="ro-RO" dirty="0"/>
              <a:t>de cazuri</a:t>
            </a:r>
            <a:endParaRPr dirty="0"/>
          </a:p>
        </p:txBody>
      </p:sp>
      <p:sp>
        <p:nvSpPr>
          <p:cNvPr id="14" name="Google Shape;357;p39">
            <a:extLst>
              <a:ext uri="{FF2B5EF4-FFF2-40B4-BE49-F238E27FC236}">
                <a16:creationId xmlns:a16="http://schemas.microsoft.com/office/drawing/2014/main" id="{A3C9F39F-DF40-4180-B710-E3A637433B3D}"/>
              </a:ext>
            </a:extLst>
          </p:cNvPr>
          <p:cNvSpPr txBox="1"/>
          <p:nvPr/>
        </p:nvSpPr>
        <p:spPr>
          <a:xfrm>
            <a:off x="897619" y="1119305"/>
            <a:ext cx="318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rPr>
              <a:t>1</a:t>
            </a:r>
            <a:endParaRPr sz="1800">
              <a:solidFill>
                <a:schemeClr val="l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412;p44">
            <a:extLst>
              <a:ext uri="{FF2B5EF4-FFF2-40B4-BE49-F238E27FC236}">
                <a16:creationId xmlns:a16="http://schemas.microsoft.com/office/drawing/2014/main" id="{EFB49B92-1A5E-4D32-AF84-817B6E813B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801" y="116279"/>
            <a:ext cx="658289" cy="56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59;p39">
            <a:extLst>
              <a:ext uri="{FF2B5EF4-FFF2-40B4-BE49-F238E27FC236}">
                <a16:creationId xmlns:a16="http://schemas.microsoft.com/office/drawing/2014/main" id="{9F85A006-0086-47CE-9926-1E115CC58AED}"/>
              </a:ext>
            </a:extLst>
          </p:cNvPr>
          <p:cNvSpPr txBox="1"/>
          <p:nvPr/>
        </p:nvSpPr>
        <p:spPr>
          <a:xfrm>
            <a:off x="1351495" y="209156"/>
            <a:ext cx="3189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rPr>
              <a:t>2</a:t>
            </a:r>
            <a:endParaRPr sz="1800" dirty="0">
              <a:solidFill>
                <a:schemeClr val="lt1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21F1A-C4FE-4604-BA80-C9F70DC14944}"/>
              </a:ext>
            </a:extLst>
          </p:cNvPr>
          <p:cNvSpPr txBox="1"/>
          <p:nvPr/>
        </p:nvSpPr>
        <p:spPr>
          <a:xfrm>
            <a:off x="1840089" y="209156"/>
            <a:ext cx="6377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47"/>
              </a:buClr>
              <a:buSzPts val="2500"/>
              <a:buFont typeface="Lexend Tera"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83806B"/>
                </a:solidFill>
                <a:effectLst/>
                <a:uLnTx/>
                <a:uFillTx/>
                <a:latin typeface="Lexend Tera"/>
                <a:sym typeface="Lexend Tera"/>
              </a:rPr>
              <a:t>Diagrama de stări și tranziții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3806B"/>
              </a:solidFill>
              <a:effectLst/>
              <a:uLnTx/>
              <a:uFillTx/>
              <a:latin typeface="Lexend Tera"/>
              <a:sym typeface="Lexend Te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D1FD-C648-44D6-91C1-1CECCB4E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40" y="584456"/>
            <a:ext cx="7374659" cy="46864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atercolor Project Proposal by Slidesgo">
  <a:themeElements>
    <a:clrScheme name="Simple Light">
      <a:dk1>
        <a:srgbClr val="3E4747"/>
      </a:dk1>
      <a:lt1>
        <a:srgbClr val="EFEFEF"/>
      </a:lt1>
      <a:dk2>
        <a:srgbClr val="5B3554"/>
      </a:dk2>
      <a:lt2>
        <a:srgbClr val="E9C280"/>
      </a:lt2>
      <a:accent1>
        <a:srgbClr val="C27023"/>
      </a:accent1>
      <a:accent2>
        <a:srgbClr val="AC91CA"/>
      </a:accent2>
      <a:accent3>
        <a:srgbClr val="7F59AD"/>
      </a:accent3>
      <a:accent4>
        <a:srgbClr val="657B79"/>
      </a:accent4>
      <a:accent5>
        <a:srgbClr val="B7B7B7"/>
      </a:accent5>
      <a:accent6>
        <a:srgbClr val="FFFFFF"/>
      </a:accent6>
      <a:hlink>
        <a:srgbClr val="3E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196</Words>
  <Application>Microsoft Office PowerPoint</Application>
  <PresentationFormat>On-screen Show (16:9)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Lexend Tera</vt:lpstr>
      <vt:lpstr>Roboto</vt:lpstr>
      <vt:lpstr>Darker Grotesque Medium</vt:lpstr>
      <vt:lpstr>Fira Sans Extra Condensed Medium</vt:lpstr>
      <vt:lpstr>Watercolor Project Proposal by Slidesgo</vt:lpstr>
      <vt:lpstr>UNIVERSITATEA DE VEST DIN TIMIȘOARA FACULTATEA DE MATEMATICĂ ȘI INFORMATICĂ  PROGRAMUL DE STUDII DE LICENȚĂ: INFORMATICĂ APLICATĂ</vt:lpstr>
      <vt:lpstr>FUNCȚIONALITATE</vt:lpstr>
      <vt:lpstr>01. INTRODUCERE</vt:lpstr>
      <vt:lpstr>PUBLICUL ȚINTĂ</vt:lpstr>
      <vt:lpstr>02. TEHNOLOGII UTILIZATE</vt:lpstr>
      <vt:lpstr>03. STRUCTURA IERARHICĂ</vt:lpstr>
      <vt:lpstr>FUNCȚIONALITATE</vt:lpstr>
      <vt:lpstr>Diagrama  de cazuri</vt:lpstr>
      <vt:lpstr>PowerPoint Presentation</vt:lpstr>
      <vt:lpstr>Structura bazei de date</vt:lpstr>
      <vt:lpstr>05. DEMO-UL APLICAȚIEI</vt:lpstr>
      <vt:lpstr>06. CONCLUZII</vt:lpstr>
      <vt:lpstr>— Radu Herjeu</vt:lpstr>
      <vt:lpstr>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UNIVERSITATEA DE VEST DIN TIMIȘOARA FACULTATEA DE MATEMATICA ȘI INFORMATICĂ  PROGRAMUL DE STUDII DE LICENȚĂ: INFORMATICĂ APLICATĂ</dc:title>
  <cp:lastModifiedBy>Flavia Kiss</cp:lastModifiedBy>
  <cp:revision>21</cp:revision>
  <dcterms:modified xsi:type="dcterms:W3CDTF">2021-09-07T22:07:49Z</dcterms:modified>
</cp:coreProperties>
</file>